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306" r:id="rId3"/>
    <p:sldId id="325" r:id="rId4"/>
    <p:sldId id="308" r:id="rId5"/>
    <p:sldId id="265" r:id="rId6"/>
    <p:sldId id="326" r:id="rId7"/>
    <p:sldId id="310" r:id="rId8"/>
    <p:sldId id="311" r:id="rId9"/>
    <p:sldId id="327" r:id="rId10"/>
    <p:sldId id="264" r:id="rId11"/>
    <p:sldId id="328" r:id="rId12"/>
    <p:sldId id="319" r:id="rId13"/>
    <p:sldId id="318" r:id="rId14"/>
    <p:sldId id="317" r:id="rId15"/>
    <p:sldId id="329" r:id="rId16"/>
    <p:sldId id="330" r:id="rId17"/>
    <p:sldId id="322" r:id="rId18"/>
    <p:sldId id="293" r:id="rId19"/>
    <p:sldId id="294" r:id="rId2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7" autoAdjust="0"/>
    <p:restoredTop sz="84566"/>
  </p:normalViewPr>
  <p:slideViewPr>
    <p:cSldViewPr snapToGrid="0" snapToObjects="1" showGuides="1">
      <p:cViewPr>
        <p:scale>
          <a:sx n="100" d="100"/>
          <a:sy n="100" d="100"/>
        </p:scale>
        <p:origin x="8" y="208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55405-EA98-AD4F-883C-624350557A63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010AE5-811F-2843-9512-4A6393B3E5DC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EF485B71-7A37-4847-9E99-50FB00017EBC}" type="parTrans" cxnId="{535A7216-5715-4140-A3F2-741D548C2740}">
      <dgm:prSet/>
      <dgm:spPr/>
      <dgm:t>
        <a:bodyPr/>
        <a:lstStyle/>
        <a:p>
          <a:endParaRPr lang="en-US"/>
        </a:p>
      </dgm:t>
    </dgm:pt>
    <dgm:pt modelId="{77FCB4B0-2F1A-084D-B0AE-694F6367EA99}" type="sibTrans" cxnId="{535A7216-5715-4140-A3F2-741D548C2740}">
      <dgm:prSet/>
      <dgm:spPr/>
      <dgm:t>
        <a:bodyPr/>
        <a:lstStyle/>
        <a:p>
          <a:endParaRPr lang="en-US"/>
        </a:p>
      </dgm:t>
    </dgm:pt>
    <dgm:pt modelId="{A1365491-9AEC-5740-9A61-B7EB54373DAF}">
      <dgm:prSet phldrT="[Text]"/>
      <dgm:spPr/>
      <dgm:t>
        <a:bodyPr/>
        <a:lstStyle/>
        <a:p>
          <a:r>
            <a:rPr lang="en-US" dirty="0" smtClean="0"/>
            <a:t>Signal processing,</a:t>
          </a:r>
          <a:br>
            <a:rPr lang="en-US" dirty="0" smtClean="0"/>
          </a:br>
          <a:r>
            <a:rPr lang="en-US" baseline="0" dirty="0" smtClean="0"/>
            <a:t>feature creation,</a:t>
          </a:r>
          <a:br>
            <a:rPr lang="en-US" baseline="0" dirty="0" smtClean="0"/>
          </a:br>
          <a:r>
            <a:rPr lang="en-US" baseline="0" dirty="0" smtClean="0"/>
            <a:t>feature </a:t>
          </a:r>
          <a:r>
            <a:rPr lang="en-US" baseline="0" dirty="0" smtClean="0"/>
            <a:t>selection (H2O)</a:t>
          </a:r>
          <a:endParaRPr lang="en-US" dirty="0" smtClean="0"/>
        </a:p>
      </dgm:t>
    </dgm:pt>
    <dgm:pt modelId="{B08420F9-367F-DC44-9C73-E08416A34B8C}" type="parTrans" cxnId="{B37EED20-2B7E-8A4A-944B-A944AA1857A6}">
      <dgm:prSet/>
      <dgm:spPr/>
      <dgm:t>
        <a:bodyPr/>
        <a:lstStyle/>
        <a:p>
          <a:endParaRPr lang="en-US"/>
        </a:p>
      </dgm:t>
    </dgm:pt>
    <dgm:pt modelId="{9110F72F-6C12-744D-8327-4DD338CE28CD}" type="sibTrans" cxnId="{B37EED20-2B7E-8A4A-944B-A944AA1857A6}">
      <dgm:prSet/>
      <dgm:spPr/>
      <dgm:t>
        <a:bodyPr/>
        <a:lstStyle/>
        <a:p>
          <a:endParaRPr lang="en-US"/>
        </a:p>
      </dgm:t>
    </dgm:pt>
    <dgm:pt modelId="{A5A6547D-0369-B542-ADC4-52DEF657938B}">
      <dgm:prSet phldrT="[Text]"/>
      <dgm:spPr/>
      <dgm:t>
        <a:bodyPr/>
        <a:lstStyle/>
        <a:p>
          <a:r>
            <a:rPr lang="en-US" dirty="0" smtClean="0"/>
            <a:t>Regression</a:t>
          </a:r>
          <a:br>
            <a:rPr lang="en-US" dirty="0" smtClean="0"/>
          </a:br>
          <a:r>
            <a:rPr lang="en-US" dirty="0" smtClean="0"/>
            <a:t>Models</a:t>
          </a:r>
          <a:endParaRPr lang="en-US" dirty="0"/>
        </a:p>
      </dgm:t>
    </dgm:pt>
    <dgm:pt modelId="{A3B92C0F-F20B-384A-8966-2834ECE4DFED}" type="parTrans" cxnId="{2222DB84-E9FA-8D46-A685-5AA29D544180}">
      <dgm:prSet/>
      <dgm:spPr/>
      <dgm:t>
        <a:bodyPr/>
        <a:lstStyle/>
        <a:p>
          <a:endParaRPr lang="en-US"/>
        </a:p>
      </dgm:t>
    </dgm:pt>
    <dgm:pt modelId="{E7BCC283-6B16-334A-AAA0-5A98E146DE13}" type="sibTrans" cxnId="{2222DB84-E9FA-8D46-A685-5AA29D544180}">
      <dgm:prSet/>
      <dgm:spPr/>
      <dgm:t>
        <a:bodyPr/>
        <a:lstStyle/>
        <a:p>
          <a:endParaRPr lang="en-US"/>
        </a:p>
      </dgm:t>
    </dgm:pt>
    <dgm:pt modelId="{F660AE65-2123-6047-8850-4D04212023D8}">
      <dgm:prSet phldrT="[Text]" custT="1"/>
      <dgm:spPr/>
      <dgm:t>
        <a:bodyPr/>
        <a:lstStyle/>
        <a:p>
          <a:r>
            <a:rPr lang="en-US" sz="2000" dirty="0" smtClean="0"/>
            <a:t>Supervised Machine</a:t>
          </a:r>
          <a:r>
            <a:rPr lang="en-US" sz="2000" baseline="0" dirty="0" smtClean="0"/>
            <a:t> </a:t>
          </a:r>
          <a:r>
            <a:rPr lang="en-US" sz="2000" baseline="0" dirty="0" smtClean="0"/>
            <a:t>Learning (H2O)</a:t>
          </a:r>
          <a:endParaRPr lang="en-US" sz="2000" dirty="0"/>
        </a:p>
      </dgm:t>
    </dgm:pt>
    <dgm:pt modelId="{C8634575-A8E1-6B43-B227-49EC75BF9941}" type="parTrans" cxnId="{3E9D05F4-D2C5-4646-8D81-D71C0090D366}">
      <dgm:prSet/>
      <dgm:spPr/>
      <dgm:t>
        <a:bodyPr/>
        <a:lstStyle/>
        <a:p>
          <a:endParaRPr lang="en-US"/>
        </a:p>
      </dgm:t>
    </dgm:pt>
    <dgm:pt modelId="{DCC1CB76-E1CA-6146-A90F-CD7E1BA16A02}" type="sibTrans" cxnId="{3E9D05F4-D2C5-4646-8D81-D71C0090D366}">
      <dgm:prSet/>
      <dgm:spPr/>
      <dgm:t>
        <a:bodyPr/>
        <a:lstStyle/>
        <a:p>
          <a:endParaRPr lang="en-US"/>
        </a:p>
      </dgm:t>
    </dgm:pt>
    <dgm:pt modelId="{E5FB18C6-A217-934D-9177-A03CFDBC689F}">
      <dgm:prSet phldrT="[Text]"/>
      <dgm:spPr/>
      <dgm:t>
        <a:bodyPr/>
        <a:lstStyle/>
        <a:p>
          <a:r>
            <a:rPr lang="en-US" dirty="0" smtClean="0"/>
            <a:t>Post</a:t>
          </a:r>
          <a:r>
            <a:rPr lang="en-US" baseline="0" dirty="0" smtClean="0"/>
            <a:t> Processing</a:t>
          </a:r>
          <a:endParaRPr lang="en-US" dirty="0"/>
        </a:p>
      </dgm:t>
    </dgm:pt>
    <dgm:pt modelId="{A91ED034-226D-9742-90F8-168C5A93F18E}" type="parTrans" cxnId="{DD7C1F2A-7B97-8A4E-BD37-4E201F74A068}">
      <dgm:prSet/>
      <dgm:spPr/>
      <dgm:t>
        <a:bodyPr/>
        <a:lstStyle/>
        <a:p>
          <a:endParaRPr lang="en-US"/>
        </a:p>
      </dgm:t>
    </dgm:pt>
    <dgm:pt modelId="{3665428B-8C19-A742-B006-4C0669021C96}" type="sibTrans" cxnId="{DD7C1F2A-7B97-8A4E-BD37-4E201F74A068}">
      <dgm:prSet/>
      <dgm:spPr/>
      <dgm:t>
        <a:bodyPr/>
        <a:lstStyle/>
        <a:p>
          <a:endParaRPr lang="en-US"/>
        </a:p>
      </dgm:t>
    </dgm:pt>
    <dgm:pt modelId="{FFFD0FBD-14B3-4142-8C75-624264B76E35}">
      <dgm:prSet phldrT="[Text]"/>
      <dgm:spPr/>
      <dgm:t>
        <a:bodyPr/>
        <a:lstStyle/>
        <a:p>
          <a:r>
            <a:rPr lang="en-US" dirty="0" err="1" smtClean="0"/>
            <a:t>Kalman</a:t>
          </a:r>
          <a:r>
            <a:rPr lang="en-US" dirty="0" smtClean="0"/>
            <a:t> </a:t>
          </a:r>
          <a:r>
            <a:rPr lang="en-US" dirty="0" smtClean="0"/>
            <a:t>filter (</a:t>
          </a:r>
          <a:r>
            <a:rPr lang="en-US" dirty="0" err="1" smtClean="0"/>
            <a:t>pykalman</a:t>
          </a:r>
          <a:r>
            <a:rPr lang="en-US" dirty="0" smtClean="0"/>
            <a:t>,</a:t>
          </a:r>
          <a:r>
            <a:rPr lang="en-US" baseline="0" dirty="0" smtClean="0"/>
            <a:t/>
          </a:r>
          <a:br>
            <a:rPr lang="en-US" baseline="0" dirty="0" smtClean="0"/>
          </a:br>
          <a:r>
            <a:rPr lang="en-US" dirty="0" smtClean="0"/>
            <a:t>in this case)</a:t>
          </a:r>
          <a:endParaRPr lang="en-US" dirty="0"/>
        </a:p>
      </dgm:t>
    </dgm:pt>
    <dgm:pt modelId="{A2289478-4AA3-6F45-AB69-658DAD20ACAF}" type="parTrans" cxnId="{38613B6C-A100-F94A-9F03-D5C28CC214D1}">
      <dgm:prSet/>
      <dgm:spPr/>
      <dgm:t>
        <a:bodyPr/>
        <a:lstStyle/>
        <a:p>
          <a:endParaRPr lang="en-US"/>
        </a:p>
      </dgm:t>
    </dgm:pt>
    <dgm:pt modelId="{D8C12178-FEB6-BA46-A075-7D95036F64F6}" type="sibTrans" cxnId="{38613B6C-A100-F94A-9F03-D5C28CC214D1}">
      <dgm:prSet/>
      <dgm:spPr/>
      <dgm:t>
        <a:bodyPr/>
        <a:lstStyle/>
        <a:p>
          <a:endParaRPr lang="en-US"/>
        </a:p>
      </dgm:t>
    </dgm:pt>
    <dgm:pt modelId="{1D1D12F2-E631-3542-83DE-1024D51C5F6F}" type="pres">
      <dgm:prSet presAssocID="{76C55405-EA98-AD4F-883C-624350557A6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84D513F-CD47-4A49-9206-E56163CFEF7B}" type="pres">
      <dgm:prSet presAssocID="{E3010AE5-811F-2843-9512-4A6393B3E5DC}" presName="composite" presStyleCnt="0"/>
      <dgm:spPr/>
    </dgm:pt>
    <dgm:pt modelId="{BC31A5BB-0C52-464B-9A73-6EF430BA154B}" type="pres">
      <dgm:prSet presAssocID="{E3010AE5-811F-2843-9512-4A6393B3E5DC}" presName="bentUpArrow1" presStyleLbl="alignImgPlace1" presStyleIdx="0" presStyleCnt="2" custScaleX="102045"/>
      <dgm:spPr/>
    </dgm:pt>
    <dgm:pt modelId="{24BDA48D-39DA-3D40-827E-E41B33237BB5}" type="pres">
      <dgm:prSet presAssocID="{E3010AE5-811F-2843-9512-4A6393B3E5D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167FD-4CBD-D24F-BD65-0E11D9A3B1D5}" type="pres">
      <dgm:prSet presAssocID="{E3010AE5-811F-2843-9512-4A6393B3E5DC}" presName="ChildText" presStyleLbl="revTx" presStyleIdx="0" presStyleCnt="3" custScaleX="199312" custLinFactNeighborX="56771" custLinFactNeighborY="-15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53F086-B1B9-E34B-A80D-A8E74643B9F8}" type="pres">
      <dgm:prSet presAssocID="{77FCB4B0-2F1A-084D-B0AE-694F6367EA99}" presName="sibTrans" presStyleCnt="0"/>
      <dgm:spPr/>
    </dgm:pt>
    <dgm:pt modelId="{EF4BF978-0CF6-B242-8A0D-5727FC7C6431}" type="pres">
      <dgm:prSet presAssocID="{A5A6547D-0369-B542-ADC4-52DEF657938B}" presName="composite" presStyleCnt="0"/>
      <dgm:spPr/>
    </dgm:pt>
    <dgm:pt modelId="{95AE77E2-B557-D340-8A19-E071D7C19CDB}" type="pres">
      <dgm:prSet presAssocID="{A5A6547D-0369-B542-ADC4-52DEF657938B}" presName="bentUpArrow1" presStyleLbl="alignImgPlace1" presStyleIdx="1" presStyleCnt="2"/>
      <dgm:spPr/>
    </dgm:pt>
    <dgm:pt modelId="{175FA4C2-F15D-CD46-A5D0-AA91FDCF3727}" type="pres">
      <dgm:prSet presAssocID="{A5A6547D-0369-B542-ADC4-52DEF657938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B6C44-0D74-CE4B-A757-53AB28475125}" type="pres">
      <dgm:prSet presAssocID="{A5A6547D-0369-B542-ADC4-52DEF657938B}" presName="ChildText" presStyleLbl="revTx" presStyleIdx="1" presStyleCnt="3" custScaleX="191379" custLinFactNeighborX="56771" custLinFactNeighborY="-30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CDBF0-005B-C74D-9FA5-9A4BDB5B830F}" type="pres">
      <dgm:prSet presAssocID="{E7BCC283-6B16-334A-AAA0-5A98E146DE13}" presName="sibTrans" presStyleCnt="0"/>
      <dgm:spPr/>
    </dgm:pt>
    <dgm:pt modelId="{AC34A723-67D8-374D-B2AC-E286EB511990}" type="pres">
      <dgm:prSet presAssocID="{E5FB18C6-A217-934D-9177-A03CFDBC689F}" presName="composite" presStyleCnt="0"/>
      <dgm:spPr/>
    </dgm:pt>
    <dgm:pt modelId="{C96FB11B-8450-2B41-872D-64D567F88AC1}" type="pres">
      <dgm:prSet presAssocID="{E5FB18C6-A217-934D-9177-A03CFDBC689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992D3-ACF5-B343-9F9B-CA8D1C7615D7}" type="pres">
      <dgm:prSet presAssocID="{E5FB18C6-A217-934D-9177-A03CFDBC689F}" presName="FinalChildText" presStyleLbl="revTx" presStyleIdx="2" presStyleCnt="3" custScaleX="166380" custLinFactNeighborX="33116" custLinFactNeighborY="30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7EED20-2B7E-8A4A-944B-A944AA1857A6}" srcId="{E3010AE5-811F-2843-9512-4A6393B3E5DC}" destId="{A1365491-9AEC-5740-9A61-B7EB54373DAF}" srcOrd="0" destOrd="0" parTransId="{B08420F9-367F-DC44-9C73-E08416A34B8C}" sibTransId="{9110F72F-6C12-744D-8327-4DD338CE28CD}"/>
    <dgm:cxn modelId="{535A7216-5715-4140-A3F2-741D548C2740}" srcId="{76C55405-EA98-AD4F-883C-624350557A63}" destId="{E3010AE5-811F-2843-9512-4A6393B3E5DC}" srcOrd="0" destOrd="0" parTransId="{EF485B71-7A37-4847-9E99-50FB00017EBC}" sibTransId="{77FCB4B0-2F1A-084D-B0AE-694F6367EA99}"/>
    <dgm:cxn modelId="{38613B6C-A100-F94A-9F03-D5C28CC214D1}" srcId="{E5FB18C6-A217-934D-9177-A03CFDBC689F}" destId="{FFFD0FBD-14B3-4142-8C75-624264B76E35}" srcOrd="0" destOrd="0" parTransId="{A2289478-4AA3-6F45-AB69-658DAD20ACAF}" sibTransId="{D8C12178-FEB6-BA46-A075-7D95036F64F6}"/>
    <dgm:cxn modelId="{758EC964-DA04-C740-B0E4-417F3F6452E9}" type="presOf" srcId="{F660AE65-2123-6047-8850-4D04212023D8}" destId="{9AAB6C44-0D74-CE4B-A757-53AB28475125}" srcOrd="0" destOrd="0" presId="urn:microsoft.com/office/officeart/2005/8/layout/StepDownProcess"/>
    <dgm:cxn modelId="{D01D66B4-DC38-6840-9364-336677EB083E}" type="presOf" srcId="{76C55405-EA98-AD4F-883C-624350557A63}" destId="{1D1D12F2-E631-3542-83DE-1024D51C5F6F}" srcOrd="0" destOrd="0" presId="urn:microsoft.com/office/officeart/2005/8/layout/StepDownProcess"/>
    <dgm:cxn modelId="{78599392-E026-2E4B-B94D-28E57DE0B4A4}" type="presOf" srcId="{A5A6547D-0369-B542-ADC4-52DEF657938B}" destId="{175FA4C2-F15D-CD46-A5D0-AA91FDCF3727}" srcOrd="0" destOrd="0" presId="urn:microsoft.com/office/officeart/2005/8/layout/StepDownProcess"/>
    <dgm:cxn modelId="{3E9D05F4-D2C5-4646-8D81-D71C0090D366}" srcId="{A5A6547D-0369-B542-ADC4-52DEF657938B}" destId="{F660AE65-2123-6047-8850-4D04212023D8}" srcOrd="0" destOrd="0" parTransId="{C8634575-A8E1-6B43-B227-49EC75BF9941}" sibTransId="{DCC1CB76-E1CA-6146-A90F-CD7E1BA16A02}"/>
    <dgm:cxn modelId="{D7895981-A0C0-7D4F-B152-ED938016E8EA}" type="presOf" srcId="{E5FB18C6-A217-934D-9177-A03CFDBC689F}" destId="{C96FB11B-8450-2B41-872D-64D567F88AC1}" srcOrd="0" destOrd="0" presId="urn:microsoft.com/office/officeart/2005/8/layout/StepDownProcess"/>
    <dgm:cxn modelId="{2222DB84-E9FA-8D46-A685-5AA29D544180}" srcId="{76C55405-EA98-AD4F-883C-624350557A63}" destId="{A5A6547D-0369-B542-ADC4-52DEF657938B}" srcOrd="1" destOrd="0" parTransId="{A3B92C0F-F20B-384A-8966-2834ECE4DFED}" sibTransId="{E7BCC283-6B16-334A-AAA0-5A98E146DE13}"/>
    <dgm:cxn modelId="{31B3EA87-44BE-2746-922C-B1B983156795}" type="presOf" srcId="{FFFD0FBD-14B3-4142-8C75-624264B76E35}" destId="{63E992D3-ACF5-B343-9F9B-CA8D1C7615D7}" srcOrd="0" destOrd="0" presId="urn:microsoft.com/office/officeart/2005/8/layout/StepDownProcess"/>
    <dgm:cxn modelId="{783AD49E-2DB4-CE45-8EE2-EDAB5553E04F}" type="presOf" srcId="{E3010AE5-811F-2843-9512-4A6393B3E5DC}" destId="{24BDA48D-39DA-3D40-827E-E41B33237BB5}" srcOrd="0" destOrd="0" presId="urn:microsoft.com/office/officeart/2005/8/layout/StepDownProcess"/>
    <dgm:cxn modelId="{DD7C1F2A-7B97-8A4E-BD37-4E201F74A068}" srcId="{76C55405-EA98-AD4F-883C-624350557A63}" destId="{E5FB18C6-A217-934D-9177-A03CFDBC689F}" srcOrd="2" destOrd="0" parTransId="{A91ED034-226D-9742-90F8-168C5A93F18E}" sibTransId="{3665428B-8C19-A742-B006-4C0669021C96}"/>
    <dgm:cxn modelId="{E06EB375-4132-3A45-89FE-1F8226C872AF}" type="presOf" srcId="{A1365491-9AEC-5740-9A61-B7EB54373DAF}" destId="{5FF167FD-4CBD-D24F-BD65-0E11D9A3B1D5}" srcOrd="0" destOrd="0" presId="urn:microsoft.com/office/officeart/2005/8/layout/StepDownProcess"/>
    <dgm:cxn modelId="{C9A00B8D-1EDB-124E-BF1A-7F363976160C}" type="presParOf" srcId="{1D1D12F2-E631-3542-83DE-1024D51C5F6F}" destId="{384D513F-CD47-4A49-9206-E56163CFEF7B}" srcOrd="0" destOrd="0" presId="urn:microsoft.com/office/officeart/2005/8/layout/StepDownProcess"/>
    <dgm:cxn modelId="{F70A1598-8330-7240-A846-4D35E12841C4}" type="presParOf" srcId="{384D513F-CD47-4A49-9206-E56163CFEF7B}" destId="{BC31A5BB-0C52-464B-9A73-6EF430BA154B}" srcOrd="0" destOrd="0" presId="urn:microsoft.com/office/officeart/2005/8/layout/StepDownProcess"/>
    <dgm:cxn modelId="{50339A32-4282-7346-B701-3AF6A9C1A778}" type="presParOf" srcId="{384D513F-CD47-4A49-9206-E56163CFEF7B}" destId="{24BDA48D-39DA-3D40-827E-E41B33237BB5}" srcOrd="1" destOrd="0" presId="urn:microsoft.com/office/officeart/2005/8/layout/StepDownProcess"/>
    <dgm:cxn modelId="{CE5CD98B-AF9E-1A48-A641-B2B4153A7B62}" type="presParOf" srcId="{384D513F-CD47-4A49-9206-E56163CFEF7B}" destId="{5FF167FD-4CBD-D24F-BD65-0E11D9A3B1D5}" srcOrd="2" destOrd="0" presId="urn:microsoft.com/office/officeart/2005/8/layout/StepDownProcess"/>
    <dgm:cxn modelId="{402391E2-5BC5-1542-B817-E8BB566072C9}" type="presParOf" srcId="{1D1D12F2-E631-3542-83DE-1024D51C5F6F}" destId="{7653F086-B1B9-E34B-A80D-A8E74643B9F8}" srcOrd="1" destOrd="0" presId="urn:microsoft.com/office/officeart/2005/8/layout/StepDownProcess"/>
    <dgm:cxn modelId="{673D2E1D-4767-1941-A50C-26E1DFAB6BC2}" type="presParOf" srcId="{1D1D12F2-E631-3542-83DE-1024D51C5F6F}" destId="{EF4BF978-0CF6-B242-8A0D-5727FC7C6431}" srcOrd="2" destOrd="0" presId="urn:microsoft.com/office/officeart/2005/8/layout/StepDownProcess"/>
    <dgm:cxn modelId="{2E41DAE4-2BF3-A543-B363-F49A54564C89}" type="presParOf" srcId="{EF4BF978-0CF6-B242-8A0D-5727FC7C6431}" destId="{95AE77E2-B557-D340-8A19-E071D7C19CDB}" srcOrd="0" destOrd="0" presId="urn:microsoft.com/office/officeart/2005/8/layout/StepDownProcess"/>
    <dgm:cxn modelId="{B87B014F-9A69-4147-96D7-E9D1B07526EB}" type="presParOf" srcId="{EF4BF978-0CF6-B242-8A0D-5727FC7C6431}" destId="{175FA4C2-F15D-CD46-A5D0-AA91FDCF3727}" srcOrd="1" destOrd="0" presId="urn:microsoft.com/office/officeart/2005/8/layout/StepDownProcess"/>
    <dgm:cxn modelId="{48E1F4E5-4155-504C-BA96-0743B81AF83C}" type="presParOf" srcId="{EF4BF978-0CF6-B242-8A0D-5727FC7C6431}" destId="{9AAB6C44-0D74-CE4B-A757-53AB28475125}" srcOrd="2" destOrd="0" presId="urn:microsoft.com/office/officeart/2005/8/layout/StepDownProcess"/>
    <dgm:cxn modelId="{33BC6F45-2DB5-4947-9FE8-2275FF3D0AE3}" type="presParOf" srcId="{1D1D12F2-E631-3542-83DE-1024D51C5F6F}" destId="{40ACDBF0-005B-C74D-9FA5-9A4BDB5B830F}" srcOrd="3" destOrd="0" presId="urn:microsoft.com/office/officeart/2005/8/layout/StepDownProcess"/>
    <dgm:cxn modelId="{875AB9FA-3DE0-6842-9486-56A883534046}" type="presParOf" srcId="{1D1D12F2-E631-3542-83DE-1024D51C5F6F}" destId="{AC34A723-67D8-374D-B2AC-E286EB511990}" srcOrd="4" destOrd="0" presId="urn:microsoft.com/office/officeart/2005/8/layout/StepDownProcess"/>
    <dgm:cxn modelId="{C64A39BE-9060-654D-9778-15E964470B99}" type="presParOf" srcId="{AC34A723-67D8-374D-B2AC-E286EB511990}" destId="{C96FB11B-8450-2B41-872D-64D567F88AC1}" srcOrd="0" destOrd="0" presId="urn:microsoft.com/office/officeart/2005/8/layout/StepDownProcess"/>
    <dgm:cxn modelId="{8D8AFA4B-0B97-A04D-B8A3-E283F1B613B4}" type="presParOf" srcId="{AC34A723-67D8-374D-B2AC-E286EB511990}" destId="{63E992D3-ACF5-B343-9F9B-CA8D1C7615D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1A5BB-0C52-464B-9A73-6EF430BA154B}">
      <dsp:nvSpPr>
        <dsp:cNvPr id="0" name=""/>
        <dsp:cNvSpPr/>
      </dsp:nvSpPr>
      <dsp:spPr>
        <a:xfrm rot="5400000">
          <a:off x="1413852" y="981434"/>
          <a:ext cx="877023" cy="10188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BDA48D-39DA-3D40-827E-E41B33237BB5}">
      <dsp:nvSpPr>
        <dsp:cNvPr id="0" name=""/>
        <dsp:cNvSpPr/>
      </dsp:nvSpPr>
      <dsp:spPr>
        <a:xfrm>
          <a:off x="1181494" y="19445"/>
          <a:ext cx="1476391" cy="103342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Feature engineering</a:t>
          </a:r>
          <a:endParaRPr lang="en-US" sz="1900" kern="1200" dirty="0"/>
        </a:p>
      </dsp:txBody>
      <dsp:txXfrm>
        <a:off x="1231951" y="69902"/>
        <a:ext cx="1375477" cy="932512"/>
      </dsp:txXfrm>
    </dsp:sp>
    <dsp:sp modelId="{5FF167FD-4CBD-D24F-BD65-0E11D9A3B1D5}">
      <dsp:nvSpPr>
        <dsp:cNvPr id="0" name=""/>
        <dsp:cNvSpPr/>
      </dsp:nvSpPr>
      <dsp:spPr>
        <a:xfrm>
          <a:off x="2734286" y="105310"/>
          <a:ext cx="2140185" cy="83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Signal processing,</a:t>
          </a:r>
          <a:br>
            <a:rPr lang="en-US" sz="1500" kern="1200" dirty="0" smtClean="0"/>
          </a:br>
          <a:r>
            <a:rPr lang="en-US" sz="1500" kern="1200" baseline="0" dirty="0" smtClean="0"/>
            <a:t>feature creation,</a:t>
          </a:r>
          <a:br>
            <a:rPr lang="en-US" sz="1500" kern="1200" baseline="0" dirty="0" smtClean="0"/>
          </a:br>
          <a:r>
            <a:rPr lang="en-US" sz="1500" kern="1200" baseline="0" dirty="0" smtClean="0"/>
            <a:t>feature </a:t>
          </a:r>
          <a:r>
            <a:rPr lang="en-US" sz="1500" kern="1200" baseline="0" dirty="0" smtClean="0"/>
            <a:t>selection (H2O)</a:t>
          </a:r>
          <a:endParaRPr lang="en-US" sz="1500" kern="1200" dirty="0" smtClean="0"/>
        </a:p>
      </dsp:txBody>
      <dsp:txXfrm>
        <a:off x="2734286" y="105310"/>
        <a:ext cx="2140185" cy="835260"/>
      </dsp:txXfrm>
    </dsp:sp>
    <dsp:sp modelId="{95AE77E2-B557-D340-8A19-E071D7C19CDB}">
      <dsp:nvSpPr>
        <dsp:cNvPr id="0" name=""/>
        <dsp:cNvSpPr/>
      </dsp:nvSpPr>
      <dsp:spPr>
        <a:xfrm rot="5400000">
          <a:off x="2893874" y="2152522"/>
          <a:ext cx="877023" cy="9984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5FA4C2-F15D-CD46-A5D0-AA91FDCF3727}">
      <dsp:nvSpPr>
        <dsp:cNvPr id="0" name=""/>
        <dsp:cNvSpPr/>
      </dsp:nvSpPr>
      <dsp:spPr>
        <a:xfrm>
          <a:off x="2661516" y="1180324"/>
          <a:ext cx="1476391" cy="103342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Regression</a:t>
          </a:r>
          <a:br>
            <a:rPr lang="en-US" sz="1900" kern="1200" dirty="0" smtClean="0"/>
          </a:br>
          <a:r>
            <a:rPr lang="en-US" sz="1900" kern="1200" dirty="0" smtClean="0"/>
            <a:t>Models</a:t>
          </a:r>
          <a:endParaRPr lang="en-US" sz="1900" kern="1200" dirty="0"/>
        </a:p>
      </dsp:txBody>
      <dsp:txXfrm>
        <a:off x="2711973" y="1230781"/>
        <a:ext cx="1375477" cy="932512"/>
      </dsp:txXfrm>
    </dsp:sp>
    <dsp:sp modelId="{9AAB6C44-0D74-CE4B-A757-53AB28475125}">
      <dsp:nvSpPr>
        <dsp:cNvPr id="0" name=""/>
        <dsp:cNvSpPr/>
      </dsp:nvSpPr>
      <dsp:spPr>
        <a:xfrm>
          <a:off x="4256899" y="1253484"/>
          <a:ext cx="2055001" cy="83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Supervised Machine</a:t>
          </a:r>
          <a:r>
            <a:rPr lang="en-US" sz="2000" kern="1200" baseline="0" dirty="0" smtClean="0"/>
            <a:t> </a:t>
          </a:r>
          <a:r>
            <a:rPr lang="en-US" sz="2000" kern="1200" baseline="0" dirty="0" smtClean="0"/>
            <a:t>Learning (H2O)</a:t>
          </a:r>
          <a:endParaRPr lang="en-US" sz="2000" kern="1200" dirty="0"/>
        </a:p>
      </dsp:txBody>
      <dsp:txXfrm>
        <a:off x="4256899" y="1253484"/>
        <a:ext cx="2055001" cy="835260"/>
      </dsp:txXfrm>
    </dsp:sp>
    <dsp:sp modelId="{C96FB11B-8450-2B41-872D-64D567F88AC1}">
      <dsp:nvSpPr>
        <dsp:cNvPr id="0" name=""/>
        <dsp:cNvSpPr/>
      </dsp:nvSpPr>
      <dsp:spPr>
        <a:xfrm>
          <a:off x="4141537" y="2341203"/>
          <a:ext cx="1476391" cy="103342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Post</a:t>
          </a:r>
          <a:r>
            <a:rPr lang="en-US" sz="1900" kern="1200" baseline="0" dirty="0" smtClean="0"/>
            <a:t> Processing</a:t>
          </a:r>
          <a:endParaRPr lang="en-US" sz="1900" kern="1200" dirty="0"/>
        </a:p>
      </dsp:txBody>
      <dsp:txXfrm>
        <a:off x="4191994" y="2391660"/>
        <a:ext cx="1375477" cy="932512"/>
      </dsp:txXfrm>
    </dsp:sp>
    <dsp:sp modelId="{63E992D3-ACF5-B343-9F9B-CA8D1C7615D7}">
      <dsp:nvSpPr>
        <dsp:cNvPr id="0" name=""/>
        <dsp:cNvSpPr/>
      </dsp:nvSpPr>
      <dsp:spPr>
        <a:xfrm>
          <a:off x="5617134" y="2465155"/>
          <a:ext cx="1786566" cy="83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Kalman</a:t>
          </a:r>
          <a:r>
            <a:rPr lang="en-US" sz="1500" kern="1200" dirty="0" smtClean="0"/>
            <a:t> </a:t>
          </a:r>
          <a:r>
            <a:rPr lang="en-US" sz="1500" kern="1200" dirty="0" smtClean="0"/>
            <a:t>filter (</a:t>
          </a:r>
          <a:r>
            <a:rPr lang="en-US" sz="1500" kern="1200" dirty="0" err="1" smtClean="0"/>
            <a:t>pykalman</a:t>
          </a:r>
          <a:r>
            <a:rPr lang="en-US" sz="1500" kern="1200" dirty="0" smtClean="0"/>
            <a:t>,</a:t>
          </a:r>
          <a:r>
            <a:rPr lang="en-US" sz="1500" kern="1200" baseline="0" dirty="0" smtClean="0"/>
            <a:t/>
          </a:r>
          <a:br>
            <a:rPr lang="en-US" sz="1500" kern="1200" baseline="0" dirty="0" smtClean="0"/>
          </a:br>
          <a:r>
            <a:rPr lang="en-US" sz="1500" kern="1200" dirty="0" smtClean="0"/>
            <a:t>in this case)</a:t>
          </a:r>
          <a:endParaRPr lang="en-US" sz="1500" kern="1200" dirty="0"/>
        </a:p>
      </dsp:txBody>
      <dsp:txXfrm>
        <a:off x="5617134" y="2465155"/>
        <a:ext cx="1786566" cy="835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filters</a:t>
            </a:r>
            <a:r>
              <a:rPr lang="en-US" baseline="0" dirty="0" smtClean="0"/>
              <a:t> take into account knowledge about all prior time steps predictions and measurement to calculate current state.</a:t>
            </a:r>
          </a:p>
          <a:p>
            <a:r>
              <a:rPr lang="en-US" baseline="0" dirty="0" smtClean="0"/>
              <a:t>Builds on prior knowledge that remaining useful life should decrease by one each observed cycle.</a:t>
            </a:r>
          </a:p>
          <a:p>
            <a:r>
              <a:rPr lang="en-US" baseline="0" dirty="0" smtClean="0"/>
              <a:t>Another way to think about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filters: When state variable goes from being discrete to continuous, an hidden </a:t>
            </a:r>
            <a:r>
              <a:rPr lang="en-US" baseline="0" dirty="0" err="1" smtClean="0"/>
              <a:t>markov</a:t>
            </a:r>
            <a:r>
              <a:rPr lang="en-US" baseline="0" dirty="0" smtClean="0"/>
              <a:t> model (HMM) becomes a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filter.</a:t>
            </a:r>
          </a:p>
          <a:p>
            <a:r>
              <a:rPr lang="en-US" baseline="0" dirty="0" smtClean="0"/>
              <a:t>Widely used in engineering and economics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r>
              <a:rPr lang="en-US" baseline="0" dirty="0" smtClean="0"/>
              <a:t> model - think of it as a non-linear mapping from high dimensional signal space to (lower dimensional) observation space (one per regression model)</a:t>
            </a:r>
          </a:p>
          <a:p>
            <a:r>
              <a:rPr lang="en-US" baseline="0" dirty="0" err="1" smtClean="0"/>
              <a:t>Kalman</a:t>
            </a:r>
            <a:r>
              <a:rPr lang="en-US" baseline="0" dirty="0" smtClean="0"/>
              <a:t> filter acts as both incorporating prior knowledge (dynamics) and </a:t>
            </a:r>
            <a:r>
              <a:rPr lang="en-US" baseline="0" dirty="0" err="1" smtClean="0"/>
              <a:t>ensembling</a:t>
            </a:r>
            <a:r>
              <a:rPr lang="en-US" baseline="0" dirty="0" smtClean="0"/>
              <a:t> results from multiple regression models (aka observations)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9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772652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/>
              <a:t>Signal Processing</a:t>
            </a:r>
            <a:r>
              <a:rPr lang="en-US" dirty="0" smtClean="0"/>
              <a:t> is the science that deals with extraction of information from signals of various kinds. This has two distinct aspects -- </a:t>
            </a:r>
            <a:r>
              <a:rPr lang="en-US" i="1" dirty="0" smtClean="0"/>
              <a:t>characterization</a:t>
            </a:r>
            <a:r>
              <a:rPr lang="en-US" dirty="0" smtClean="0"/>
              <a:t> and </a:t>
            </a:r>
            <a:r>
              <a:rPr lang="en-US" i="1" dirty="0" smtClean="0"/>
              <a:t>categorization</a:t>
            </a:r>
            <a:r>
              <a:rPr lang="en-US" dirty="0" smtClean="0"/>
              <a:t>. Traditionally, signal characterization has been performed with mathematically-driven transforms, while categorization and classification are achieved using statistical tools</a:t>
            </a:r>
          </a:p>
          <a:p>
            <a:pPr marL="0" indent="0">
              <a:buNone/>
            </a:pPr>
            <a:r>
              <a:rPr lang="en-US" b="1" dirty="0" smtClean="0"/>
              <a:t>Machine learning</a:t>
            </a:r>
            <a:r>
              <a:rPr lang="en-US" dirty="0" smtClean="0"/>
              <a:t> aims to design algorithms that learn about the state of the world directly from data.</a:t>
            </a:r>
          </a:p>
          <a:p>
            <a:pPr marL="0" indent="0">
              <a:buNone/>
            </a:pPr>
            <a:r>
              <a:rPr lang="en-US" dirty="0" smtClean="0"/>
              <a:t>A increasingly popular trend has been to develop and apply machine learning techniques to both aspects of signal processing, often blurring the distinction between the two.”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mlsp.cs.cmu.edu</a:t>
            </a:r>
            <a:r>
              <a:rPr lang="en-US" dirty="0" smtClean="0"/>
              <a:t>/courses/fall2012/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4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4/13/16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hyperlink" Target="https://github.com/h2oai/h2o-meetup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h2o.ai/" TargetMode="External"/><Relationship Id="rId4" Type="http://schemas.openxmlformats.org/officeDocument/2006/relationships/hyperlink" Target="http://www.h2o.ai/resources/" TargetMode="External"/><Relationship Id="rId5" Type="http://schemas.openxmlformats.org/officeDocument/2006/relationships/hyperlink" Target="http://github.com/h2oai/" TargetMode="External"/><Relationship Id="rId6" Type="http://schemas.openxmlformats.org/officeDocument/2006/relationships/hyperlink" Target="http://learn.h2o.ai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2o.ai/downloa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in/hankroar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lecom-cloud.net/wp-content/uploads/2015/05/Screen-Shot-2015-05-27-at-3.51.47-PM.png" TargetMode="Externa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Applied Machine Learning for </a:t>
            </a:r>
            <a:r>
              <a:rPr lang="en-US" b="0" dirty="0" err="1" smtClean="0"/>
              <a:t>IoT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Hank Roark</a:t>
            </a:r>
          </a:p>
          <a:p>
            <a:endParaRPr lang="en-US" dirty="0" smtClean="0"/>
          </a:p>
          <a:p>
            <a:r>
              <a:rPr lang="en-US" dirty="0" smtClean="0"/>
              <a:t>13-April-2016</a:t>
            </a:r>
          </a:p>
          <a:p>
            <a:r>
              <a:rPr lang="en-US" dirty="0" smtClean="0"/>
              <a:t>Data Science Pop-up Austin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THE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9626"/>
            <a:ext cx="5238750" cy="393739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Domain: </a:t>
            </a:r>
            <a:r>
              <a:rPr lang="en-US" dirty="0" smtClean="0"/>
              <a:t>Prognostics and Health Management</a:t>
            </a:r>
          </a:p>
          <a:p>
            <a:pPr marL="0" indent="0">
              <a:buNone/>
            </a:pPr>
            <a:r>
              <a:rPr lang="en-US" b="1" dirty="0" smtClean="0"/>
              <a:t>Machine: </a:t>
            </a:r>
            <a:r>
              <a:rPr lang="en-US" dirty="0" smtClean="0"/>
              <a:t>Turbofan Jet Engines</a:t>
            </a:r>
          </a:p>
          <a:p>
            <a:pPr marL="0" indent="0">
              <a:buNone/>
            </a:pPr>
            <a:r>
              <a:rPr lang="en-US" b="1" dirty="0" smtClean="0"/>
              <a:t>Data Set: </a:t>
            </a:r>
            <a:r>
              <a:rPr lang="en-US" dirty="0" smtClean="0"/>
              <a:t>A</a:t>
            </a:r>
            <a:r>
              <a:rPr lang="en-US" dirty="0"/>
              <a:t>. </a:t>
            </a:r>
            <a:r>
              <a:rPr lang="en-US" dirty="0" err="1"/>
              <a:t>Saxena</a:t>
            </a:r>
            <a:r>
              <a:rPr lang="en-US" dirty="0"/>
              <a:t> and K. Goebel (2008). "Turbofan Engine Degradation Simulation Data Set", NASA Ames Prognostics Data </a:t>
            </a:r>
            <a:r>
              <a:rPr lang="en-US" dirty="0" smtClean="0"/>
              <a:t>Repository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Predict </a:t>
            </a:r>
            <a:r>
              <a:rPr lang="en-US" b="1" u="sng" dirty="0" smtClean="0">
                <a:solidFill>
                  <a:srgbClr val="C00000"/>
                </a:solidFill>
              </a:rPr>
              <a:t>Remaining Useful Life </a:t>
            </a:r>
            <a:r>
              <a:rPr lang="en-US" dirty="0" smtClean="0"/>
              <a:t>from Partial Life Runs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Six operating modes, two failure modes, manufacturing variability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Training: 249 jet engines run to failure</a:t>
            </a:r>
          </a:p>
          <a:p>
            <a:pPr marL="0" indent="0">
              <a:buNone/>
            </a:pPr>
            <a:r>
              <a:rPr lang="en-US" dirty="0" smtClean="0"/>
              <a:t>Test: 248 jet engines</a:t>
            </a:r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0533" y="654049"/>
            <a:ext cx="2855452" cy="2410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6733" y="3064594"/>
            <a:ext cx="2387600" cy="1923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97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 SHOW TRENDS OVERTIME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668111"/>
            <a:ext cx="3797300" cy="447538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002234" y="3543597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TextBox 11"/>
          <p:cNvSpPr txBox="1"/>
          <p:nvPr/>
        </p:nvSpPr>
        <p:spPr>
          <a:xfrm>
            <a:off x="2975872" y="35056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3800" y="2028642"/>
            <a:ext cx="38138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We also know remaining useful life</a:t>
            </a:r>
            <a:br>
              <a:rPr lang="en-US" sz="1800" dirty="0" smtClean="0"/>
            </a:br>
            <a:r>
              <a:rPr lang="en-US" sz="1800" dirty="0" smtClean="0"/>
              <a:t>decreases by at least one (1) cycle </a:t>
            </a:r>
          </a:p>
          <a:p>
            <a:r>
              <a:rPr lang="en-US" sz="1800" dirty="0"/>
              <a:t>e</a:t>
            </a:r>
            <a:r>
              <a:rPr lang="en-US" sz="1800" dirty="0" smtClean="0"/>
              <a:t>ach operation.</a:t>
            </a:r>
          </a:p>
          <a:p>
            <a:endParaRPr lang="en-US" sz="1800" dirty="0"/>
          </a:p>
          <a:p>
            <a:r>
              <a:rPr lang="en-US" sz="1800" dirty="0" smtClean="0"/>
              <a:t>How can one take advantage of</a:t>
            </a:r>
          </a:p>
          <a:p>
            <a:r>
              <a:rPr lang="en-US" sz="1800" dirty="0" smtClean="0"/>
              <a:t>this knowledge?</a:t>
            </a:r>
          </a:p>
        </p:txBody>
      </p:sp>
    </p:spTree>
    <p:extLst>
      <p:ext uri="{BB962C8B-B14F-4D97-AF65-F5344CB8AC3E}">
        <p14:creationId xmlns:p14="http://schemas.microsoft.com/office/powerpoint/2010/main" val="9825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INCORPORATING PRIOR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0900"/>
            <a:ext cx="2698588" cy="3917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7080" y="4103182"/>
            <a:ext cx="373692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Disentangling </a:t>
            </a:r>
            <a:r>
              <a:rPr lang="en-US" sz="1100" dirty="0"/>
              <a:t>the dynamic core: a research program for </a:t>
            </a:r>
            <a:br>
              <a:rPr lang="en-US" sz="1100" dirty="0"/>
            </a:br>
            <a:r>
              <a:rPr lang="en-US" sz="1100" dirty="0"/>
              <a:t>a </a:t>
            </a:r>
            <a:r>
              <a:rPr lang="en-US" sz="1100" dirty="0" err="1"/>
              <a:t>neurodynamics</a:t>
            </a:r>
            <a:r>
              <a:rPr lang="en-US" sz="1100" dirty="0"/>
              <a:t> at the </a:t>
            </a:r>
            <a:r>
              <a:rPr lang="en-US" sz="1100" dirty="0" smtClean="0"/>
              <a:t>large-scale</a:t>
            </a:r>
          </a:p>
          <a:p>
            <a:r>
              <a:rPr lang="en-US" sz="1100" dirty="0"/>
              <a:t>MICHEL LE VAN QUYEN</a:t>
            </a:r>
            <a:endParaRPr lang="en-US" sz="1100" dirty="0" smtClean="0"/>
          </a:p>
          <a:p>
            <a:r>
              <a:rPr lang="sk-SK" sz="1100" dirty="0"/>
              <a:t>Biol. </a:t>
            </a:r>
            <a:r>
              <a:rPr lang="sk-SK" sz="1100" dirty="0" err="1"/>
              <a:t>Res</a:t>
            </a:r>
            <a:r>
              <a:rPr lang="sk-SK" sz="1100" dirty="0"/>
              <a:t>. v.36 n.1 Santiago  </a:t>
            </a:r>
            <a:r>
              <a:rPr lang="sk-SK" sz="1100" dirty="0" smtClean="0"/>
              <a:t>2003</a:t>
            </a:r>
          </a:p>
          <a:p>
            <a:r>
              <a:rPr lang="en-US" sz="1100" dirty="0"/>
              <a:t>http://</a:t>
            </a:r>
            <a:r>
              <a:rPr lang="en-US" sz="1100" dirty="0" err="1"/>
              <a:t>dx.doi.org</a:t>
            </a:r>
            <a:r>
              <a:rPr lang="en-US" sz="1100" dirty="0"/>
              <a:t>/10.4067/S0716-97602003000100006</a:t>
            </a:r>
            <a:endParaRPr lang="sk-SK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3848100" y="793566"/>
            <a:ext cx="403027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One option:</a:t>
            </a:r>
          </a:p>
          <a:p>
            <a:r>
              <a:rPr lang="en-US" sz="2000" dirty="0" smtClean="0"/>
              <a:t>Phase Space Embedding</a:t>
            </a:r>
          </a:p>
          <a:p>
            <a:endParaRPr lang="en-US" sz="2000" dirty="0"/>
          </a:p>
          <a:p>
            <a:r>
              <a:rPr lang="en-US" sz="2000" u="sng" dirty="0" smtClean="0"/>
              <a:t>Drawbacks: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ncorporates knowledge from </a:t>
            </a:r>
            <a:r>
              <a:rPr lang="en-US" sz="2000" dirty="0" smtClean="0"/>
              <a:t>only</a:t>
            </a:r>
            <a:br>
              <a:rPr lang="en-US" sz="2000" dirty="0" smtClean="0"/>
            </a:br>
            <a:r>
              <a:rPr lang="en-US" sz="2000" dirty="0" smtClean="0"/>
              <a:t>small number </a:t>
            </a:r>
            <a:r>
              <a:rPr lang="en-US" sz="2000" dirty="0" smtClean="0"/>
              <a:t>o</a:t>
            </a:r>
            <a:r>
              <a:rPr lang="en-US" sz="2000" dirty="0" smtClean="0"/>
              <a:t>f</a:t>
            </a:r>
            <a:r>
              <a:rPr lang="en-US" sz="2000" dirty="0" smtClean="0"/>
              <a:t> </a:t>
            </a:r>
            <a:r>
              <a:rPr lang="en-US" sz="2000" dirty="0" smtClean="0"/>
              <a:t>prior </a:t>
            </a:r>
            <a:r>
              <a:rPr lang="en-US" sz="2000" dirty="0" smtClean="0"/>
              <a:t>states</a:t>
            </a:r>
          </a:p>
          <a:p>
            <a:endParaRPr lang="en-US" sz="2000" dirty="0" smtClean="0"/>
          </a:p>
          <a:p>
            <a:r>
              <a:rPr lang="en-US" sz="2000" dirty="0" smtClean="0"/>
              <a:t>Curse of </a:t>
            </a:r>
            <a:r>
              <a:rPr lang="en-US" sz="2000" dirty="0" smtClean="0"/>
              <a:t>dimensionality</a:t>
            </a:r>
          </a:p>
          <a:p>
            <a:endParaRPr lang="en-US" sz="2000" dirty="0"/>
          </a:p>
          <a:p>
            <a:r>
              <a:rPr lang="en-US" sz="2000" dirty="0" smtClean="0"/>
              <a:t>Another parameter (tau)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361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KALMAN FILTER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781048"/>
            <a:ext cx="8128000" cy="41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5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PIPELINE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107287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48400" y="10795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Not really that much different than typical machine learning pipeline</a:t>
            </a:r>
            <a:endParaRPr lang="en-US" sz="1800" b="1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771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AND AFTER POST-PROCESSING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654049"/>
            <a:ext cx="4317182" cy="3041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583" y="671368"/>
            <a:ext cx="4292600" cy="30243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8521" y="3695700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CYCLE NUMBER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75703" y="3695699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CYCLE NUMBER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63577" y="2020985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PREDICTED RUL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35285" y="91440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 #2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88980" y="91440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 #2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9732" y="4263828"/>
            <a:ext cx="572770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presentation, </a:t>
            </a:r>
            <a:r>
              <a:rPr lang="en-US" sz="1600" smtClean="0"/>
              <a:t>data, and associated </a:t>
            </a:r>
            <a:r>
              <a:rPr lang="en-US" sz="1600" dirty="0" err="1"/>
              <a:t>Jupyter</a:t>
            </a:r>
            <a:r>
              <a:rPr lang="en-US" sz="1600" dirty="0"/>
              <a:t> </a:t>
            </a:r>
            <a:r>
              <a:rPr lang="en-US" sz="1600" dirty="0" smtClean="0"/>
              <a:t>notebooks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dirty="0"/>
              <a:t>(look in 2016_04_13_AppliedMachineLearningForIoT):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https://github.com/h2oai/h2o-meetups/</a:t>
            </a:r>
            <a:r>
              <a:rPr lang="en-US" sz="1600" dirty="0"/>
              <a:t> 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634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1143000" y="0"/>
            <a:ext cx="6858000" cy="577841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3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1518018" y="2442314"/>
            <a:ext cx="2221141" cy="11094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WHY H2O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1518019" y="91158"/>
            <a:ext cx="6851282" cy="39241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  <a:rtl val="0"/>
              </a:rPr>
              <a:t>FLEET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  <a:rtl val="0"/>
              </a:rPr>
              <a:t>TELEMATICS: </a:t>
            </a:r>
            <a:r>
              <a:rPr lang="en-US" sz="2400" b="1" i="1" dirty="0">
                <a:latin typeface="Calibri"/>
                <a:ea typeface="Calibri"/>
                <a:cs typeface="Calibri"/>
                <a:sym typeface="Calibri"/>
                <a:rtl val="0"/>
              </a:rPr>
              <a:t>PREVENTIVE MAINTENANCE</a:t>
            </a:r>
            <a:endParaRPr lang="en-US" sz="2400" b="1" i="1" dirty="0"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1518018" y="1232398"/>
            <a:ext cx="2221141" cy="11094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PROBLEM</a:t>
            </a:r>
          </a:p>
        </p:txBody>
      </p:sp>
      <p:sp>
        <p:nvSpPr>
          <p:cNvPr id="100" name="Shape 100"/>
          <p:cNvSpPr/>
          <p:nvPr/>
        </p:nvSpPr>
        <p:spPr>
          <a:xfrm>
            <a:off x="2706112" y="2659106"/>
            <a:ext cx="2335499" cy="80437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28588" indent="-12858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H2O support for 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’s 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Kerberos authentication mechanism for Hadoop</a:t>
            </a:r>
          </a:p>
          <a:p>
            <a:pPr marL="128588" indent="-12858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Support for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MapReduce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, YARN, R, Python and Spark in Hadoop</a:t>
            </a:r>
          </a:p>
          <a:p>
            <a:pPr marL="128588" indent="-12858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In-memory, distributed architecture</a:t>
            </a:r>
          </a:p>
          <a:p>
            <a:pPr marL="128588" indent="-12858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Rapid deployment to production with POJO</a:t>
            </a:r>
          </a:p>
          <a:p>
            <a:pPr marL="128588" indent="-12858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Quick prototyping with H2O Flow</a:t>
            </a:r>
          </a:p>
        </p:txBody>
      </p:sp>
      <p:sp>
        <p:nvSpPr>
          <p:cNvPr id="101" name="Shape 101"/>
          <p:cNvSpPr/>
          <p:nvPr/>
        </p:nvSpPr>
        <p:spPr>
          <a:xfrm>
            <a:off x="2608198" y="1483098"/>
            <a:ext cx="34289" cy="834479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2706118" y="1327894"/>
            <a:ext cx="2725301" cy="11094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28588" indent="-12858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  <a:rtl val="0"/>
              </a:rPr>
              <a:t>Fleet telematics—analyze maintenance records and vehicle performance to make predictions on when to do preventive maintenance</a:t>
            </a:r>
          </a:p>
          <a:p>
            <a:pPr marL="128588" indent="-12858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Couldn’t scale by sampling data</a:t>
            </a:r>
          </a:p>
          <a:p>
            <a:pPr marL="128588" indent="-12858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Took days to create models</a:t>
            </a:r>
          </a:p>
        </p:txBody>
      </p:sp>
      <p:sp>
        <p:nvSpPr>
          <p:cNvPr id="103" name="Shape 103"/>
          <p:cNvSpPr/>
          <p:nvPr/>
        </p:nvSpPr>
        <p:spPr>
          <a:xfrm>
            <a:off x="2608198" y="2636323"/>
            <a:ext cx="34289" cy="847001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2608198" y="3810700"/>
            <a:ext cx="34289" cy="915149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1519463" y="3676462"/>
            <a:ext cx="1934575" cy="11094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IMPACT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461295" y="715366"/>
            <a:ext cx="4427110" cy="4847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  <a:rtl val="0"/>
              </a:rPr>
              <a:t>“Annual 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  <a:rtl val="0"/>
              </a:rPr>
              <a:t>Savings are 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  <a:rtl val="0"/>
              </a:rPr>
              <a:t>$7M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  <a:rtl val="0"/>
              </a:rPr>
              <a:t>”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  <a:rtl val="0"/>
              </a:rPr>
              <a:t>–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Anonymized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  <a:rtl val="0"/>
              </a:rPr>
              <a:t>, Member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  <a:rtl val="0"/>
              </a:rPr>
              <a:t>Technical Staff</a:t>
            </a:r>
          </a:p>
        </p:txBody>
      </p:sp>
      <p:sp>
        <p:nvSpPr>
          <p:cNvPr id="111" name="Shape 111"/>
          <p:cNvSpPr/>
          <p:nvPr/>
        </p:nvSpPr>
        <p:spPr>
          <a:xfrm>
            <a:off x="2703113" y="3887419"/>
            <a:ext cx="2335612" cy="80438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28588" indent="-12858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When </a:t>
            </a:r>
            <a:r>
              <a:rPr lang="en-US" sz="9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you look at the cost of towing a stranded vehicle, technician loss of productivity, and the customer lifetime value, the annual </a:t>
            </a:r>
            <a:r>
              <a:rPr lang="en-US" sz="9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savings </a:t>
            </a:r>
            <a:r>
              <a:rPr lang="en-US" sz="9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is $7M.”  </a:t>
            </a:r>
            <a:r>
              <a:rPr lang="en-US" sz="9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lang="en-US" sz="9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– Anonymized, </a:t>
            </a:r>
            <a:r>
              <a:rPr lang="en-US" sz="9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Lead Member Technical Staff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686" y="1512025"/>
            <a:ext cx="2053629" cy="13514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47829" y="774335"/>
            <a:ext cx="25216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Leading </a:t>
            </a:r>
            <a:r>
              <a:rPr 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Mobile Telecom Operator</a:t>
            </a:r>
            <a:endParaRPr lang="en-US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383" y="3066170"/>
            <a:ext cx="2057933" cy="1543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76765" y="4919532"/>
            <a:ext cx="123623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b="1"/>
              <a:t>Telecommunications</a:t>
            </a:r>
            <a:endParaRPr lang="en-US" sz="825" b="1"/>
          </a:p>
        </p:txBody>
      </p:sp>
    </p:spTree>
    <p:extLst>
      <p:ext uri="{BB962C8B-B14F-4D97-AF65-F5344CB8AC3E}">
        <p14:creationId xmlns:p14="http://schemas.microsoft.com/office/powerpoint/2010/main" val="105558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TAKE-AWAYS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Know your “physics”</a:t>
            </a:r>
          </a:p>
          <a:p>
            <a:pPr lvl="1"/>
            <a:r>
              <a:rPr lang="en-US" dirty="0" smtClean="0"/>
              <a:t>”Physics” is will be like a fish finder in this sea of </a:t>
            </a:r>
            <a:r>
              <a:rPr lang="en-US" dirty="0" err="1" smtClean="0"/>
              <a:t>Brontobytes</a:t>
            </a:r>
            <a:endParaRPr lang="en-US" dirty="0" smtClean="0"/>
          </a:p>
          <a:p>
            <a:pPr lvl="1"/>
            <a:r>
              <a:rPr lang="en-US" dirty="0" smtClean="0"/>
              <a:t>Linear dynamic systems, </a:t>
            </a:r>
            <a:r>
              <a:rPr lang="en-US" dirty="0" smtClean="0"/>
              <a:t>Queues, Signals, etc.</a:t>
            </a:r>
          </a:p>
          <a:p>
            <a:r>
              <a:rPr lang="en-US" dirty="0" smtClean="0"/>
              <a:t>Big data </a:t>
            </a:r>
            <a:r>
              <a:rPr lang="en-US" i="1" dirty="0" smtClean="0"/>
              <a:t>and </a:t>
            </a:r>
            <a:r>
              <a:rPr lang="en-US" dirty="0" smtClean="0"/>
              <a:t>Big models </a:t>
            </a:r>
            <a:r>
              <a:rPr lang="en-US" i="1" dirty="0" smtClean="0"/>
              <a:t>and</a:t>
            </a:r>
            <a:r>
              <a:rPr lang="en-US" dirty="0" smtClean="0"/>
              <a:t> Small models</a:t>
            </a:r>
            <a:endParaRPr lang="en-US" dirty="0" smtClean="0"/>
          </a:p>
          <a:p>
            <a:r>
              <a:rPr lang="en-US" dirty="0" smtClean="0"/>
              <a:t>Keeping and eye on promising new methods (e.g., Convolution </a:t>
            </a:r>
            <a:r>
              <a:rPr lang="en-US" dirty="0" smtClean="0"/>
              <a:t>Neural Nets and </a:t>
            </a:r>
            <a:r>
              <a:rPr lang="en-US" dirty="0" smtClean="0"/>
              <a:t>LSTM-RNN)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47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50" y="1009649"/>
            <a:ext cx="8699500" cy="40513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Download </a:t>
            </a:r>
            <a:r>
              <a:rPr lang="en-US" sz="2800" dirty="0"/>
              <a:t>and go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www.h2o.ai/download</a:t>
            </a:r>
            <a:endParaRPr lang="en-US" sz="2800" dirty="0" smtClean="0"/>
          </a:p>
          <a:p>
            <a:r>
              <a:rPr lang="en-US" sz="2800" dirty="0" smtClean="0"/>
              <a:t>Documentation: </a:t>
            </a:r>
            <a:r>
              <a:rPr lang="en-US" sz="2800" dirty="0" smtClean="0">
                <a:hlinkClick r:id="rId3"/>
              </a:rPr>
              <a:t>http://docs.h2o.ai/</a:t>
            </a:r>
            <a:endParaRPr lang="en-US" sz="2800" dirty="0" smtClean="0"/>
          </a:p>
          <a:p>
            <a:r>
              <a:rPr lang="en-US" sz="2800" dirty="0" smtClean="0"/>
              <a:t>Booklets</a:t>
            </a:r>
            <a:r>
              <a:rPr lang="en-US" sz="2800" dirty="0"/>
              <a:t>, </a:t>
            </a:r>
            <a:r>
              <a:rPr lang="en-US" sz="2800" dirty="0" smtClean="0"/>
              <a:t>Datasheet: </a:t>
            </a:r>
            <a:r>
              <a:rPr lang="en-US" sz="2800" dirty="0" smtClean="0">
                <a:hlinkClick r:id="rId4"/>
              </a:rPr>
              <a:t>http</a:t>
            </a:r>
            <a:r>
              <a:rPr lang="en-US" sz="2800" dirty="0">
                <a:hlinkClick r:id="rId4"/>
              </a:rPr>
              <a:t>://www.h2o.ai/resources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/>
          </a:p>
          <a:p>
            <a:r>
              <a:rPr lang="en-US" sz="2800" dirty="0" err="1" smtClean="0"/>
              <a:t>Github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5"/>
              </a:rPr>
              <a:t>http://github.com/h2oai/</a:t>
            </a:r>
            <a:endParaRPr lang="en-US" sz="2800" dirty="0" smtClean="0"/>
          </a:p>
          <a:p>
            <a:r>
              <a:rPr lang="en-US" sz="2800" dirty="0" smtClean="0"/>
              <a:t>Training: </a:t>
            </a:r>
            <a:r>
              <a:rPr lang="en-US" sz="2800" dirty="0" smtClean="0">
                <a:hlinkClick r:id="rId6"/>
              </a:rPr>
              <a:t>http://learn.h2o.ai/</a:t>
            </a:r>
            <a:r>
              <a:rPr lang="en-US" sz="2800" dirty="0"/>
              <a:t>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36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8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AMI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0900"/>
            <a:ext cx="8229600" cy="41783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Lead, Customer Data Science @ H2O.ai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John Deere: </a:t>
            </a:r>
            <a:r>
              <a:rPr lang="en-US" dirty="0"/>
              <a:t>Research, Software Product Development, High Tech Ventures</a:t>
            </a:r>
          </a:p>
          <a:p>
            <a:pPr marL="0" indent="0">
              <a:buNone/>
            </a:pPr>
            <a:r>
              <a:rPr lang="en-US" dirty="0"/>
              <a:t>Lots of time dealing with data off of machines, equipment, satellites, </a:t>
            </a:r>
            <a:r>
              <a:rPr lang="en-US" dirty="0" smtClean="0"/>
              <a:t>weather, radar</a:t>
            </a:r>
            <a:r>
              <a:rPr lang="en-US" dirty="0"/>
              <a:t>, hand sampled, and on.</a:t>
            </a:r>
          </a:p>
          <a:p>
            <a:pPr marL="0" indent="0">
              <a:buNone/>
            </a:pPr>
            <a:r>
              <a:rPr lang="en-US" dirty="0" smtClean="0"/>
              <a:t>Geospatial, temporal </a:t>
            </a:r>
            <a:r>
              <a:rPr lang="en-US" dirty="0"/>
              <a:t>/ time series data almost all from sensors.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Systems Design and Management: </a:t>
            </a:r>
            <a:r>
              <a:rPr lang="en-US" dirty="0"/>
              <a:t>MIT</a:t>
            </a:r>
            <a:br>
              <a:rPr lang="en-US" dirty="0"/>
            </a:br>
            <a:r>
              <a:rPr lang="en-US" dirty="0" smtClean="0"/>
              <a:t>Physics: </a:t>
            </a:r>
            <a:r>
              <a:rPr lang="en-US" dirty="0"/>
              <a:t>Georgia </a:t>
            </a:r>
            <a:r>
              <a:rPr lang="en-US" dirty="0" smtClean="0"/>
              <a:t>Tech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hank@h2o.ai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hankroark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>
                <a:hlinkClick r:id="rId2"/>
              </a:rPr>
              <a:t>https://www.linkedin.com/in/hankroark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9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IOT?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7200"/>
            <a:ext cx="8648700" cy="316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9271" y="959792"/>
            <a:ext cx="6585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Because it’s trending (so it must </a:t>
            </a:r>
            <a:r>
              <a:rPr lang="en-US" sz="2400" smtClean="0"/>
              <a:t>be promising)!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5212970" y="2494608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C00000"/>
                </a:solidFill>
              </a:rPr>
              <a:t>Internet of Things</a:t>
            </a:r>
            <a:endParaRPr lang="en-US" sz="240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8694" y="3787181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Deep Learning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55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710" y="672427"/>
            <a:ext cx="6426580" cy="446083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ARE INTO DATA, THE IOT HAS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9104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DATA</a:t>
            </a:r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022351"/>
            <a:ext cx="7620000" cy="3187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32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DATA</a:t>
            </a:r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022351"/>
            <a:ext cx="7620000" cy="31877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4210051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GET READY FOR </a:t>
            </a:r>
            <a:r>
              <a:rPr lang="en-US" dirty="0" smtClean="0">
                <a:solidFill>
                  <a:srgbClr val="C00000"/>
                </a:solidFill>
              </a:rPr>
              <a:t>BRONTOBYTES!!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558" y="694544"/>
            <a:ext cx="8559241" cy="44237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WOW, HOW BIG IS A BRONTOBYTE?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114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234351" y="4794949"/>
            <a:ext cx="5099471" cy="18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sz="750"/>
              <a:t>Image courtesy </a:t>
            </a:r>
            <a:r>
              <a:rPr sz="75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http://www.telecom-cloud.net/wp-content/uploads/2015/05/Screen-Shot-2015-05-27-at-3.51.47-PM.png</a:t>
            </a:r>
          </a:p>
        </p:txBody>
      </p:sp>
      <p:pic>
        <p:nvPicPr>
          <p:cNvPr id="133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9361" y="764344"/>
            <a:ext cx="5145278" cy="38243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00"/>
            <a:ext cx="9144000" cy="661149"/>
          </a:xfrm>
        </p:spPr>
        <p:txBody>
          <a:bodyPr>
            <a:noAutofit/>
          </a:bodyPr>
          <a:lstStyle/>
          <a:p>
            <a:r>
              <a:rPr lang="en-US" sz="2000" dirty="0" smtClean="0"/>
              <a:t>IOT ARCHITECTURE IS SETUP FOR</a:t>
            </a:r>
            <a:br>
              <a:rPr lang="en-US" sz="2000" dirty="0" smtClean="0"/>
            </a:br>
            <a:r>
              <a:rPr lang="en-US" sz="2000" dirty="0" smtClean="0"/>
              <a:t>REINFORCING, EXPONENTIAL GROWTH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200011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2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36760" t="48983" r="36562"/>
          <a:stretch/>
        </p:blipFill>
        <p:spPr>
          <a:xfrm>
            <a:off x="2884739" y="664285"/>
            <a:ext cx="3374521" cy="44792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PARTICULAR CURIOSITY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5801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5059</TotalTime>
  <Words>648</Words>
  <Application>Microsoft Macintosh PowerPoint</Application>
  <PresentationFormat>On-screen Show (16:9)</PresentationFormat>
  <Paragraphs>120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Courier New</vt:lpstr>
      <vt:lpstr>Palatino Linotype</vt:lpstr>
      <vt:lpstr>Times New Roman</vt:lpstr>
      <vt:lpstr>Arial</vt:lpstr>
      <vt:lpstr>Calibri</vt:lpstr>
      <vt:lpstr>Custom Design</vt:lpstr>
      <vt:lpstr>Applied Machine Learning for IoT</vt:lpstr>
      <vt:lpstr>WHO AMI I</vt:lpstr>
      <vt:lpstr>WHY IOT?</vt:lpstr>
      <vt:lpstr>IF YOU ARE INTO DATA, THE IOT HAS IT</vt:lpstr>
      <vt:lpstr>LOTS OF DATA</vt:lpstr>
      <vt:lpstr>LOTS OF DATA</vt:lpstr>
      <vt:lpstr>WOW, HOW BIG IS A BRONTOBYTE?</vt:lpstr>
      <vt:lpstr>IOT ARCHITECTURE IS SETUP FOR REINFORCING, EXPONENTIAL GROWTH</vt:lpstr>
      <vt:lpstr>MY PARTICULAR CURIOSITY</vt:lpstr>
      <vt:lpstr>EXAMPLE FROM THE IOT</vt:lpstr>
      <vt:lpstr>SENSORS SHOW TRENDS OVERTIME</vt:lpstr>
      <vt:lpstr>INCORPORATING PRIOR STATE</vt:lpstr>
      <vt:lpstr>KALMAN FILTER</vt:lpstr>
      <vt:lpstr>FINAL PIPELINE</vt:lpstr>
      <vt:lpstr>BEFORE AND AFTER POST-PROCESSING</vt:lpstr>
      <vt:lpstr>PowerPoint Presentation</vt:lpstr>
      <vt:lpstr>TAKE-AWAYS</vt:lpstr>
      <vt:lpstr>H2O RESOURCES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hank@h2oai.com</cp:lastModifiedBy>
  <cp:revision>154</cp:revision>
  <cp:lastPrinted>2016-01-16T20:46:46Z</cp:lastPrinted>
  <dcterms:created xsi:type="dcterms:W3CDTF">2015-09-15T15:26:47Z</dcterms:created>
  <dcterms:modified xsi:type="dcterms:W3CDTF">2016-04-13T14:37:09Z</dcterms:modified>
</cp:coreProperties>
</file>